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sz="5400" dirty="0" smtClean="0"/>
              <a:t>Comillas</a:t>
            </a:r>
            <a:endParaRPr lang="es-PY" sz="54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2356834" y="2133600"/>
            <a:ext cx="9147778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Y" sz="3500" b="1" cap="small" dirty="0"/>
              <a:t>Tipos</a:t>
            </a:r>
            <a:endParaRPr lang="es-PY" sz="3500" dirty="0"/>
          </a:p>
          <a:p>
            <a:pPr marL="0" indent="0">
              <a:buNone/>
            </a:pPr>
            <a:r>
              <a:rPr lang="es-PY" sz="3500" b="1" cap="small" dirty="0" smtClean="0"/>
              <a:t>		</a:t>
            </a:r>
            <a:r>
              <a:rPr lang="es-PY" sz="3500" cap="small" dirty="0" smtClean="0"/>
              <a:t>-</a:t>
            </a:r>
            <a:r>
              <a:rPr lang="es-PY" sz="3500" dirty="0"/>
              <a:t>Angulares, </a:t>
            </a:r>
            <a:r>
              <a:rPr lang="es-PY" sz="2200" dirty="0"/>
              <a:t>también llamadas latinas o españolas</a:t>
            </a:r>
            <a:r>
              <a:rPr lang="es-PY" sz="3500" dirty="0"/>
              <a:t> (« »)</a:t>
            </a:r>
          </a:p>
          <a:p>
            <a:pPr marL="0" indent="0">
              <a:buNone/>
            </a:pPr>
            <a:r>
              <a:rPr lang="es-PY" sz="3500" dirty="0"/>
              <a:t> </a:t>
            </a:r>
          </a:p>
          <a:p>
            <a:pPr marL="0" indent="0">
              <a:buNone/>
            </a:pPr>
            <a:r>
              <a:rPr lang="es-PY" sz="3500" dirty="0" smtClean="0"/>
              <a:t>		-Inglesas (“ ”)</a:t>
            </a:r>
          </a:p>
          <a:p>
            <a:pPr marL="0" indent="0">
              <a:buNone/>
            </a:pPr>
            <a:r>
              <a:rPr lang="es-PY" sz="3500" dirty="0"/>
              <a:t> </a:t>
            </a:r>
          </a:p>
          <a:p>
            <a:pPr marL="0" indent="0">
              <a:buNone/>
            </a:pPr>
            <a:r>
              <a:rPr lang="es-PY" sz="3500" dirty="0" smtClean="0"/>
              <a:t>		-</a:t>
            </a:r>
            <a:r>
              <a:rPr lang="es-PY" sz="3500" dirty="0"/>
              <a:t>Simples (‘ ’)</a:t>
            </a:r>
          </a:p>
          <a:p>
            <a:pPr marL="0" indent="0">
              <a:buNone/>
            </a:pPr>
            <a:endParaRPr lang="es-PY" sz="3500" dirty="0"/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6135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b="1" dirty="0"/>
              <a:t>Usos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Y" sz="2400" b="1" dirty="0"/>
              <a:t>a) Para enmarcar la reproducción de citas textuales:</a:t>
            </a:r>
          </a:p>
          <a:p>
            <a:pPr algn="just"/>
            <a:endParaRPr lang="es-PY" sz="2400" dirty="0" smtClean="0"/>
          </a:p>
          <a:p>
            <a:pPr marL="0" indent="0" algn="just">
              <a:buNone/>
            </a:pPr>
            <a:r>
              <a:rPr lang="es-PY" sz="2400" dirty="0" smtClean="0"/>
              <a:t>Dice </a:t>
            </a:r>
            <a:r>
              <a:rPr lang="es-PY" sz="2400" dirty="0"/>
              <a:t>Rafael Lapesa en su obra Historia de la lengua española, a propósito de los germanos:</a:t>
            </a:r>
          </a:p>
          <a:p>
            <a:pPr marL="0" indent="0" algn="just">
              <a:buNone/>
            </a:pPr>
            <a:r>
              <a:rPr lang="es-PY" sz="2400" dirty="0"/>
              <a:t>«En el año 409 un conglomerado de pueblos germánicos —vándalos, suevos y alanos— atravesaba el Pirineo y caía sobre España».</a:t>
            </a:r>
          </a:p>
          <a:p>
            <a:endParaRPr lang="es-PY" sz="2400" dirty="0"/>
          </a:p>
        </p:txBody>
      </p:sp>
    </p:spTree>
    <p:extLst>
      <p:ext uri="{BB962C8B-B14F-4D97-AF65-F5344CB8AC3E}">
        <p14:creationId xmlns:p14="http://schemas.microsoft.com/office/powerpoint/2010/main" val="34036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73303" y="652529"/>
            <a:ext cx="8915400" cy="4808113"/>
          </a:xfrm>
        </p:spPr>
        <p:txBody>
          <a:bodyPr>
            <a:noAutofit/>
          </a:bodyPr>
          <a:lstStyle/>
          <a:p>
            <a:pPr algn="just"/>
            <a:r>
              <a:rPr lang="es-PY" sz="2400" b="1" dirty="0"/>
              <a:t>b) Para encerrar, en las obras literarias de carácter narrativo, los textos que reproducen de forma directa los pensamientos de los personajes:</a:t>
            </a:r>
          </a:p>
          <a:p>
            <a:pPr algn="just"/>
            <a:endParaRPr lang="es-PY" sz="800" dirty="0"/>
          </a:p>
          <a:p>
            <a:pPr marL="0" indent="0" algn="just">
              <a:buNone/>
            </a:pPr>
            <a:r>
              <a:rPr lang="es-PY" sz="2400" dirty="0"/>
              <a:t>«“¡Hasta en latín sabía maldecir el pillastre!”, pensó el padre» (Clarín Regenta [Esp. 1884-85</a:t>
            </a:r>
            <a:r>
              <a:rPr lang="es-PY" sz="2400" dirty="0" smtClean="0"/>
              <a:t>]).</a:t>
            </a:r>
          </a:p>
          <a:p>
            <a:pPr marL="0" indent="0" algn="just">
              <a:buNone/>
            </a:pPr>
            <a:endParaRPr lang="es-PY" sz="2400" dirty="0"/>
          </a:p>
          <a:p>
            <a:r>
              <a:rPr lang="es-PY" sz="2400" b="1" dirty="0"/>
              <a:t>c) Para indicar que una palabra o expresión es impropia, vulgar, procede de otra lengua o se utiliza irónicamente o con un sentido especial: </a:t>
            </a:r>
          </a:p>
          <a:p>
            <a:endParaRPr lang="es-PY" sz="800" dirty="0"/>
          </a:p>
          <a:p>
            <a:pPr marL="0" indent="0">
              <a:buNone/>
            </a:pPr>
            <a:r>
              <a:rPr lang="es-PY" sz="2400" dirty="0"/>
              <a:t>Dijo que la comida llevaba muchas «especies»; En el salón han puesto una «boiserie» que les ha costado un dineral; Parece que últimamente le va muy bien en sus «negocios». </a:t>
            </a:r>
          </a:p>
          <a:p>
            <a:endParaRPr lang="es-PY" sz="2400" dirty="0"/>
          </a:p>
        </p:txBody>
      </p:sp>
    </p:spTree>
    <p:extLst>
      <p:ext uri="{BB962C8B-B14F-4D97-AF65-F5344CB8AC3E}">
        <p14:creationId xmlns:p14="http://schemas.microsoft.com/office/powerpoint/2010/main" val="25641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8603" y="601014"/>
            <a:ext cx="9607081" cy="6256986"/>
          </a:xfrm>
        </p:spPr>
        <p:txBody>
          <a:bodyPr>
            <a:normAutofit fontScale="55000" lnSpcReduction="20000"/>
          </a:bodyPr>
          <a:lstStyle/>
          <a:p>
            <a:r>
              <a:rPr lang="es-PY" sz="4400" b="1" dirty="0"/>
              <a:t>d) Cuando en un texto manuscrito se comenta un término desde el punto de vista lingüístico, este se escribe entrecomillado:</a:t>
            </a:r>
          </a:p>
          <a:p>
            <a:pPr marL="0" indent="0">
              <a:buNone/>
            </a:pPr>
            <a:r>
              <a:rPr lang="es-PY" sz="4400" dirty="0" smtClean="0"/>
              <a:t> </a:t>
            </a:r>
            <a:r>
              <a:rPr lang="es-PY" sz="4400" dirty="0"/>
              <a:t>La palabra «cándido» es esdrújula. </a:t>
            </a:r>
          </a:p>
          <a:p>
            <a:endParaRPr lang="es-PY" sz="4400" dirty="0"/>
          </a:p>
          <a:p>
            <a:r>
              <a:rPr lang="es-PY" sz="4400" b="1" dirty="0"/>
              <a:t>e) En obras de carácter lingüístico, las comillas simples se utilizan para enmarcar los significados:</a:t>
            </a:r>
            <a:r>
              <a:rPr lang="es-PY" sz="4400" dirty="0"/>
              <a:t> </a:t>
            </a:r>
            <a:endParaRPr lang="es-PY" sz="4400" dirty="0" smtClean="0"/>
          </a:p>
          <a:p>
            <a:pPr marL="0" indent="0">
              <a:buNone/>
            </a:pPr>
            <a:r>
              <a:rPr lang="es-PY" sz="4400" dirty="0" smtClean="0"/>
              <a:t>La </a:t>
            </a:r>
            <a:r>
              <a:rPr lang="es-PY" sz="4400" dirty="0"/>
              <a:t>voz apicultura está formada a partir de los términos latinos </a:t>
            </a:r>
            <a:r>
              <a:rPr lang="es-PY" sz="4400" dirty="0" err="1"/>
              <a:t>apis</a:t>
            </a:r>
            <a:r>
              <a:rPr lang="es-PY" sz="4400" dirty="0"/>
              <a:t> ‘abeja’ y cultura ‘cultivo, crianza</a:t>
            </a:r>
            <a:r>
              <a:rPr lang="es-PY" sz="4400" dirty="0" smtClean="0"/>
              <a:t>’.</a:t>
            </a:r>
            <a:endParaRPr lang="es-PY" sz="4400" dirty="0"/>
          </a:p>
          <a:p>
            <a:endParaRPr lang="es-PY" sz="4400" dirty="0"/>
          </a:p>
          <a:p>
            <a:r>
              <a:rPr lang="es-PY" sz="4400" b="1" dirty="0"/>
              <a:t>f) Se usan las comillas para citar el título de un artículo, un poema, un capítulo de un libro, un reportaje o, en general, cualquier parte dependiente dentro de una </a:t>
            </a:r>
            <a:r>
              <a:rPr lang="es-PY" sz="4400" b="1" dirty="0" smtClean="0"/>
              <a:t>publicación:</a:t>
            </a:r>
          </a:p>
          <a:p>
            <a:pPr marL="0" indent="0">
              <a:buNone/>
            </a:pPr>
            <a:r>
              <a:rPr lang="es-PY" sz="4400" dirty="0" smtClean="0"/>
              <a:t>Ha </a:t>
            </a:r>
            <a:r>
              <a:rPr lang="es-PY" sz="4400" dirty="0"/>
              <a:t>publicado un interesante artículo titulado «El léxico de hoy» en el libro El lenguaje en los medios de comunicación, libro en el que han participado varios autores.</a:t>
            </a:r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184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r>
              <a:rPr lang="es-PY" dirty="0"/>
              <a:t>Combinación con otros signos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18952" y="1339403"/>
            <a:ext cx="10084158" cy="5615189"/>
          </a:xfrm>
        </p:spPr>
        <p:txBody>
          <a:bodyPr>
            <a:noAutofit/>
          </a:bodyPr>
          <a:lstStyle/>
          <a:p>
            <a:r>
              <a:rPr lang="es-PY" sz="2400" b="1" dirty="0"/>
              <a:t>a) Los signos de puntuación correspondientes al período en el que va inserto el texto entre comillas se colocan siempre después de las comillas de cierre:</a:t>
            </a:r>
          </a:p>
          <a:p>
            <a:pPr marL="0" indent="0">
              <a:buNone/>
            </a:pPr>
            <a:r>
              <a:rPr lang="es-PY" sz="2400" dirty="0"/>
              <a:t>Sus palabras fueron: «No lo haré»; pero al final nos ayudó.</a:t>
            </a:r>
          </a:p>
          <a:p>
            <a:r>
              <a:rPr lang="es-PY" sz="2400" b="1" dirty="0" smtClean="0"/>
              <a:t>b</a:t>
            </a:r>
            <a:r>
              <a:rPr lang="es-PY" sz="2400" b="1" dirty="0"/>
              <a:t>) El texto que va dentro de las comillas tiene una puntuación independiente y lleva sus propios signos ortográficos.</a:t>
            </a:r>
            <a:r>
              <a:rPr lang="es-PY" sz="2400" dirty="0"/>
              <a:t> </a:t>
            </a:r>
            <a:endParaRPr lang="es-PY" sz="2400" dirty="0" smtClean="0"/>
          </a:p>
          <a:p>
            <a:pPr marL="0" indent="0">
              <a:buNone/>
            </a:pPr>
            <a:r>
              <a:rPr lang="es-PY" sz="2400" dirty="0" smtClean="0"/>
              <a:t>Le </a:t>
            </a:r>
            <a:r>
              <a:rPr lang="es-PY" sz="2400" dirty="0"/>
              <a:t>preguntó al conserje: «¿Dónde están los baños, por favor?».</a:t>
            </a:r>
          </a:p>
          <a:p>
            <a:r>
              <a:rPr lang="es-PY" sz="2400" b="1" dirty="0" smtClean="0"/>
              <a:t>c</a:t>
            </a:r>
            <a:r>
              <a:rPr lang="es-PY" sz="2400" b="1" dirty="0"/>
              <a:t>) Cuando lo que va entrecomillado constituye el final de un enunciado o de un texto, debe colocarse punto detrás de las comillas de cierre, incluso si delante de las comillas va un signo de cierre de interrogación o de exclamación, o puntos suspensivos:</a:t>
            </a:r>
          </a:p>
          <a:p>
            <a:pPr marL="0" indent="0">
              <a:buNone/>
            </a:pPr>
            <a:r>
              <a:rPr lang="es-PY" sz="2400" dirty="0"/>
              <a:t>«¿Dónde te crees que vas?». Esa pregunta lo detuvo en seco.</a:t>
            </a:r>
          </a:p>
          <a:p>
            <a:endParaRPr lang="es-PY" sz="2400" dirty="0"/>
          </a:p>
        </p:txBody>
      </p:sp>
    </p:spTree>
    <p:extLst>
      <p:ext uri="{BB962C8B-B14F-4D97-AF65-F5344CB8AC3E}">
        <p14:creationId xmlns:p14="http://schemas.microsoft.com/office/powerpoint/2010/main" val="7110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455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Comillas</vt:lpstr>
      <vt:lpstr>Usos</vt:lpstr>
      <vt:lpstr>Presentación de PowerPoint</vt:lpstr>
      <vt:lpstr>Presentación de PowerPoint</vt:lpstr>
      <vt:lpstr>Combinación con otros signos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Comillas</dc:title>
  <dc:creator>Juan</dc:creator>
  <cp:lastModifiedBy>Juan</cp:lastModifiedBy>
  <cp:revision>4</cp:revision>
  <dcterms:created xsi:type="dcterms:W3CDTF">2015-04-07T22:20:28Z</dcterms:created>
  <dcterms:modified xsi:type="dcterms:W3CDTF">2015-04-07T23:15:54Z</dcterms:modified>
</cp:coreProperties>
</file>