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2A4B-7CB4-4A14-B75D-37097BA6D78A}" type="datetimeFigureOut">
              <a:rPr lang="es-ES" smtClean="0"/>
              <a:t>22/09/2014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F55E-EB85-4DB9-B439-2549901C7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2A4B-7CB4-4A14-B75D-37097BA6D78A}" type="datetimeFigureOut">
              <a:rPr lang="es-ES" smtClean="0"/>
              <a:t>22/09/2014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F55E-EB85-4DB9-B439-2549901C7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2A4B-7CB4-4A14-B75D-37097BA6D78A}" type="datetimeFigureOut">
              <a:rPr lang="es-ES" smtClean="0"/>
              <a:t>22/09/2014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F55E-EB85-4DB9-B439-2549901C7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2A4B-7CB4-4A14-B75D-37097BA6D78A}" type="datetimeFigureOut">
              <a:rPr lang="es-ES" smtClean="0"/>
              <a:t>22/09/2014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F55E-EB85-4DB9-B439-2549901C7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2A4B-7CB4-4A14-B75D-37097BA6D78A}" type="datetimeFigureOut">
              <a:rPr lang="es-ES" smtClean="0"/>
              <a:t>22/09/2014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F55E-EB85-4DB9-B439-2549901C7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2A4B-7CB4-4A14-B75D-37097BA6D78A}" type="datetimeFigureOut">
              <a:rPr lang="es-ES" smtClean="0"/>
              <a:t>22/09/2014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F55E-EB85-4DB9-B439-2549901C7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2A4B-7CB4-4A14-B75D-37097BA6D78A}" type="datetimeFigureOut">
              <a:rPr lang="es-ES" smtClean="0"/>
              <a:t>22/09/2014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F55E-EB85-4DB9-B439-2549901C7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2A4B-7CB4-4A14-B75D-37097BA6D78A}" type="datetimeFigureOut">
              <a:rPr lang="es-ES" smtClean="0"/>
              <a:t>22/09/2014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F55E-EB85-4DB9-B439-2549901C7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2A4B-7CB4-4A14-B75D-37097BA6D78A}" type="datetimeFigureOut">
              <a:rPr lang="es-ES" smtClean="0"/>
              <a:t>22/09/2014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F55E-EB85-4DB9-B439-2549901C7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2A4B-7CB4-4A14-B75D-37097BA6D78A}" type="datetimeFigureOut">
              <a:rPr lang="es-ES" smtClean="0"/>
              <a:t>22/09/2014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F55E-EB85-4DB9-B439-2549901C7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2A4B-7CB4-4A14-B75D-37097BA6D78A}" type="datetimeFigureOut">
              <a:rPr lang="es-ES" smtClean="0"/>
              <a:t>22/09/2014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F55E-EB85-4DB9-B439-2549901C7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E2A4B-7CB4-4A14-B75D-37097BA6D78A}" type="datetimeFigureOut">
              <a:rPr lang="es-ES" smtClean="0"/>
              <a:t>22/09/2014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2F55E-EB85-4DB9-B439-2549901C7B9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/>
              <a:t>CONTROL DE CONVENCIONALIDAD</a:t>
            </a:r>
            <a:r>
              <a:rPr lang="es-ES" dirty="0"/>
              <a:t/>
            </a:r>
            <a:br>
              <a:rPr lang="es-ES" dirty="0"/>
            </a:br>
            <a:r>
              <a:rPr lang="es-ES_tradnl" dirty="0"/>
              <a:t>Desarrollo del módulo a cargo del</a:t>
            </a:r>
            <a:r>
              <a:rPr lang="es-ES" dirty="0"/>
              <a:t/>
            </a:r>
            <a:br>
              <a:rPr lang="es-ES" dirty="0"/>
            </a:br>
            <a:r>
              <a:rPr lang="es-ES_tradnl" b="1" dirty="0"/>
              <a:t>Dr. Néstor Pedro </a:t>
            </a:r>
            <a:r>
              <a:rPr lang="es-ES_tradnl" b="1" dirty="0" err="1"/>
              <a:t>Sagüés</a:t>
            </a:r>
            <a:r>
              <a:rPr lang="es-ES_tradnl" b="1" dirty="0"/>
              <a:t>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67544" y="778662"/>
            <a:ext cx="821925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s-ES_tradnl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Introducción.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1. Control de constitucionalidad y control de convencionalidad. Metas. Teorías de los dos tramos y de la confluencia. ¿Elaboración de un “</a:t>
            </a:r>
            <a:r>
              <a:rPr kumimoji="0" lang="es-ES_tradnl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jus</a:t>
            </a: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_tradnl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constitutionale</a:t>
            </a: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_tradnl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commune</a:t>
            </a: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”?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2. Desarrollo del control de convencionalidad en el sistema interamericano.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Antecedentes clave: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es-ES_tradnl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Almonacid</a:t>
            </a: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Arellano” (2006).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“Trabajadores cesados del Congreso” (2006).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“Radilla Pacheco” (2009).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es-ES_tradnl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Gelman</a:t>
            </a: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1” (2012) y “</a:t>
            </a:r>
            <a:r>
              <a:rPr kumimoji="0" lang="es-ES_tradnl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Gelman</a:t>
            </a: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2” (2013).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3. Niveles de control de convencionalidad, según </a:t>
            </a:r>
            <a:r>
              <a:rPr kumimoji="0" lang="es-ES_tradnl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Gelman</a:t>
            </a: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Alternativa A: Casos donde un Estado es parte. Cosa juzgada internacional (“res </a:t>
            </a:r>
            <a:r>
              <a:rPr kumimoji="0" lang="es-ES_tradnl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judicata</a:t>
            </a: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”).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Alternativa B: Casos en los que un Estado no ha sido parte (“res </a:t>
            </a:r>
            <a:r>
              <a:rPr kumimoji="0" lang="es-ES_tradnl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interpretata</a:t>
            </a: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”). Doctrina clásica del control de convencionalidad.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4. Los fundamentos jurídicos invocados por la Corte Interamericana de Derechos Humanos. Su crítica. ¿Control inferido o control construido?</a:t>
            </a: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5.5. Conclusiones: desarrollo </a:t>
            </a:r>
            <a:r>
              <a:rPr kumimoji="0" lang="es-ES_tradnl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aluvional</a:t>
            </a:r>
            <a:r>
              <a: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, no siempre coherente, inconcluso, dinámico y expansivo  del control de convencionalidad</a:t>
            </a:r>
            <a:endParaRPr lang="es-ES" sz="1800" dirty="0" smtClean="0"/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_tradn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ES_tradnl" sz="2000" b="1" u="sng" dirty="0"/>
              <a:t>El control judicial represivo de convencionalidad en la alternativa .</a:t>
            </a: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47500" lnSpcReduction="20000"/>
          </a:bodyPr>
          <a:lstStyle/>
          <a:p>
            <a:pPr lvl="1"/>
            <a:r>
              <a:rPr lang="es-ES_tradnl" sz="4200" dirty="0"/>
              <a:t>Concepto. La inaplicación del derecho interno </a:t>
            </a:r>
            <a:r>
              <a:rPr lang="es-ES_tradnl" sz="4200" dirty="0" err="1"/>
              <a:t>inconvencional</a:t>
            </a:r>
            <a:r>
              <a:rPr lang="es-ES_tradnl" sz="4200" dirty="0"/>
              <a:t>.</a:t>
            </a:r>
            <a:endParaRPr lang="es-ES" sz="4200" dirty="0"/>
          </a:p>
          <a:p>
            <a:pPr lvl="1"/>
            <a:r>
              <a:rPr lang="es-ES_tradnl" sz="4200" dirty="0"/>
              <a:t>2. El juez nacional como juez del sistema interamericano. ¿Qué jueces hacen control de convencionalidad?</a:t>
            </a:r>
            <a:endParaRPr lang="es-ES" sz="4200" dirty="0"/>
          </a:p>
          <a:p>
            <a:pPr lvl="1"/>
            <a:r>
              <a:rPr lang="es-ES_tradnl" sz="4200" dirty="0"/>
              <a:t>3. El procedimiento  del control represivo.</a:t>
            </a:r>
            <a:endParaRPr lang="es-ES" sz="4200" dirty="0"/>
          </a:p>
          <a:p>
            <a:pPr lvl="2"/>
            <a:r>
              <a:rPr lang="es-ES_tradnl" sz="4200" dirty="0"/>
              <a:t>El “material controlante”. El “bloque de convencionalidad” y la jurisprudencia de la Corte Interamericana.</a:t>
            </a:r>
            <a:endParaRPr lang="es-ES" sz="4200" dirty="0"/>
          </a:p>
          <a:p>
            <a:pPr lvl="2"/>
            <a:r>
              <a:rPr lang="es-ES_tradnl" sz="4200" dirty="0"/>
              <a:t>El “material controlado”. Normas y prácticas.</a:t>
            </a:r>
            <a:endParaRPr lang="es-ES" sz="4200" dirty="0"/>
          </a:p>
          <a:p>
            <a:pPr lvl="2"/>
            <a:r>
              <a:rPr lang="es-ES_tradnl" sz="4200" dirty="0"/>
              <a:t>Variables: control robótico o control tamizado en el control de convencionalidad. Doctrina del margen interpretativo nacional.</a:t>
            </a:r>
            <a:endParaRPr lang="es-ES" sz="4200" dirty="0"/>
          </a:p>
          <a:p>
            <a:pPr lvl="2"/>
            <a:r>
              <a:rPr lang="es-ES_tradnl" sz="4200" dirty="0"/>
              <a:t>4. Los efectos del control represivo.</a:t>
            </a:r>
            <a:endParaRPr lang="es-ES" sz="4200" dirty="0"/>
          </a:p>
          <a:p>
            <a:pPr lvl="1"/>
            <a:r>
              <a:rPr lang="es-ES_tradnl" sz="4200" dirty="0"/>
              <a:t>5. Problemas políticos y constitucionales del control represivo de convencionalidad.</a:t>
            </a:r>
            <a:endParaRPr lang="es-ES" sz="4200" dirty="0"/>
          </a:p>
          <a:p>
            <a:pPr lvl="2"/>
            <a:r>
              <a:rPr lang="es-ES_tradnl" sz="4200" dirty="0"/>
              <a:t>La cuestión de la supremacía constitucional. ¿Crisis, modulación o extinción?  Caso </a:t>
            </a:r>
            <a:r>
              <a:rPr lang="es-ES_tradnl" sz="4200" dirty="0" err="1"/>
              <a:t>Gelman</a:t>
            </a:r>
            <a:r>
              <a:rPr lang="es-ES_tradnl" sz="4200" dirty="0"/>
              <a:t> 2.</a:t>
            </a:r>
            <a:endParaRPr lang="es-ES" sz="4200" dirty="0"/>
          </a:p>
          <a:p>
            <a:pPr lvl="2"/>
            <a:r>
              <a:rPr lang="es-ES_tradnl" sz="4200" dirty="0"/>
              <a:t>La cuestión de la soberanía popular. Caso </a:t>
            </a:r>
            <a:r>
              <a:rPr lang="es-ES_tradnl" sz="4200" dirty="0" err="1"/>
              <a:t>Gelman</a:t>
            </a:r>
            <a:r>
              <a:rPr lang="es-ES_tradnl" sz="4200" dirty="0"/>
              <a:t> 1: la soberanía popular ante el derecho internacional de los derechos humanos.</a:t>
            </a:r>
            <a:endParaRPr lang="es-ES" sz="4200" dirty="0"/>
          </a:p>
          <a:p>
            <a:pPr lvl="2"/>
            <a:r>
              <a:rPr lang="es-ES_tradnl" sz="4200" dirty="0"/>
              <a:t>La cuestión de la justicia dialógica.</a:t>
            </a:r>
            <a:endParaRPr lang="es-ES" sz="4200" dirty="0"/>
          </a:p>
          <a:p>
            <a:pPr lvl="2"/>
            <a:r>
              <a:rPr lang="es-ES_tradnl" sz="4200" dirty="0"/>
              <a:t>La doctrina del margen de apreciación nacional.</a:t>
            </a:r>
            <a:endParaRPr lang="es-ES" sz="4200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000" b="1" u="sng" dirty="0"/>
              <a:t>El control judicial constructivo de convencionalidad En la alternativa .</a:t>
            </a:r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s-ES_tradnl" sz="2200" dirty="0"/>
              <a:t>1. Concepto (el reciclaje del derecho interno).</a:t>
            </a:r>
            <a:endParaRPr lang="es-ES" sz="2200" dirty="0"/>
          </a:p>
          <a:p>
            <a:pPr lvl="1"/>
            <a:r>
              <a:rPr lang="es-ES_tradnl" sz="2200" dirty="0"/>
              <a:t>2. Antecedentes. </a:t>
            </a:r>
            <a:endParaRPr lang="es-ES" sz="2200" dirty="0"/>
          </a:p>
          <a:p>
            <a:pPr lvl="2"/>
            <a:r>
              <a:rPr lang="es-ES_tradnl" sz="2200" dirty="0"/>
              <a:t>La “interpretación conforme”.</a:t>
            </a:r>
            <a:endParaRPr lang="es-ES" sz="2200" dirty="0"/>
          </a:p>
          <a:p>
            <a:pPr lvl="2"/>
            <a:r>
              <a:rPr lang="es-ES_tradnl" sz="2200" dirty="0"/>
              <a:t>El recurso al intérprete externo en la interpretación del derecho nacional.</a:t>
            </a:r>
            <a:endParaRPr lang="es-ES" sz="2200" dirty="0"/>
          </a:p>
          <a:p>
            <a:pPr lvl="1"/>
            <a:r>
              <a:rPr lang="es-ES_tradnl" sz="2200" dirty="0"/>
              <a:t>3. El procedimiento del control constructivo.</a:t>
            </a:r>
            <a:endParaRPr lang="es-ES" sz="2200" dirty="0"/>
          </a:p>
          <a:p>
            <a:pPr lvl="2"/>
            <a:r>
              <a:rPr lang="es-ES_tradnl" sz="2200" dirty="0"/>
              <a:t>a) Selección de interpretaciones.</a:t>
            </a:r>
            <a:endParaRPr lang="es-ES" sz="2200" dirty="0"/>
          </a:p>
          <a:p>
            <a:pPr lvl="2"/>
            <a:r>
              <a:rPr lang="es-ES_tradnl" sz="2200" dirty="0"/>
              <a:t>b) Construcción de interpretaciones.</a:t>
            </a:r>
            <a:endParaRPr lang="es-ES" sz="2200" dirty="0"/>
          </a:p>
          <a:p>
            <a:pPr lvl="3"/>
            <a:r>
              <a:rPr lang="es-ES_tradnl" sz="2200" dirty="0"/>
              <a:t>Interpretaciones </a:t>
            </a:r>
            <a:r>
              <a:rPr lang="es-ES_tradnl" sz="2200" dirty="0" err="1"/>
              <a:t>mutativas</a:t>
            </a:r>
            <a:r>
              <a:rPr lang="es-ES_tradnl" sz="2200" dirty="0"/>
              <a:t> por adición.</a:t>
            </a:r>
            <a:endParaRPr lang="es-ES" sz="2200" dirty="0"/>
          </a:p>
          <a:p>
            <a:pPr lvl="3"/>
            <a:r>
              <a:rPr lang="es-ES_tradnl" sz="2200" dirty="0"/>
              <a:t>Interpretaciones </a:t>
            </a:r>
            <a:r>
              <a:rPr lang="es-ES_tradnl" sz="2200" dirty="0" err="1"/>
              <a:t>mutativas</a:t>
            </a:r>
            <a:r>
              <a:rPr lang="es-ES_tradnl" sz="2200" dirty="0"/>
              <a:t> por sustracción.</a:t>
            </a:r>
            <a:endParaRPr lang="es-ES" sz="2200" dirty="0"/>
          </a:p>
          <a:p>
            <a:pPr lvl="3"/>
            <a:r>
              <a:rPr lang="es-ES_tradnl" sz="2200" dirty="0"/>
              <a:t>Interpretaciones </a:t>
            </a:r>
            <a:r>
              <a:rPr lang="es-ES_tradnl" sz="2200" dirty="0" err="1"/>
              <a:t>mutativas</a:t>
            </a:r>
            <a:r>
              <a:rPr lang="es-ES_tradnl" sz="2200" dirty="0"/>
              <a:t> mixtas (“sustitutivas”).</a:t>
            </a:r>
            <a:endParaRPr lang="es-ES" sz="2200" dirty="0"/>
          </a:p>
          <a:p>
            <a:pPr lvl="1"/>
            <a:r>
              <a:rPr lang="es-ES_tradnl" sz="2200" dirty="0"/>
              <a:t>4. Resultados: de la constitución nacional a la “constitución convencionalizada”.</a:t>
            </a:r>
            <a:endParaRPr lang="es-ES" sz="2200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ES_tradnl" sz="2000" b="1" u="sng" dirty="0"/>
              <a:t>Otros agentes del control de convencionalidad en la alternativa .  </a:t>
            </a: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_tradnl" sz="2000" dirty="0"/>
              <a:t>1. Control legislativo, preventivo y reparador.</a:t>
            </a:r>
            <a:endParaRPr lang="es-ES" sz="2000" dirty="0"/>
          </a:p>
          <a:p>
            <a:pPr lvl="1"/>
            <a:r>
              <a:rPr lang="es-ES_tradnl" sz="2000" dirty="0"/>
              <a:t>2. Control ejecutivo y administrativo. Posibilidades y perspectivas </a:t>
            </a:r>
            <a:r>
              <a:rPr lang="es-ES_tradnl" sz="2000" dirty="0" err="1"/>
              <a:t>consecuencialistas</a:t>
            </a:r>
            <a:r>
              <a:rPr lang="es-ES_tradnl" sz="2000" dirty="0"/>
              <a:t>.</a:t>
            </a:r>
            <a:endParaRPr lang="es-ES" sz="2000" dirty="0"/>
          </a:p>
          <a:p>
            <a:pPr lvl="1"/>
            <a:r>
              <a:rPr lang="es-ES_tradnl" sz="2000" dirty="0"/>
              <a:t>3. Otros sujetos de control.</a:t>
            </a:r>
            <a:endParaRPr lang="es-ES" sz="2000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000" b="1" u="sng" dirty="0"/>
              <a:t>5. Recepción nacional  del control de convencionalidad. </a:t>
            </a: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000" dirty="0"/>
              <a:t>1. Dificultades operativas del control de convencionalidad.</a:t>
            </a:r>
            <a:endParaRPr lang="es-ES" sz="2000" dirty="0"/>
          </a:p>
          <a:p>
            <a:r>
              <a:rPr lang="es-ES_tradnl" sz="2000" dirty="0"/>
              <a:t>2. La aceptación/rechazo del control de convencionalidad por los operadores nacionales.</a:t>
            </a:r>
            <a:endParaRPr lang="es-ES" sz="2000" dirty="0"/>
          </a:p>
          <a:p>
            <a:r>
              <a:rPr lang="es-ES_tradnl" sz="2000" dirty="0"/>
              <a:t>3. La doctrina del diálogo entre las cortes.</a:t>
            </a:r>
            <a:endParaRPr lang="es-ES" sz="2000" dirty="0"/>
          </a:p>
          <a:p>
            <a:r>
              <a:rPr lang="es-ES_tradnl" sz="2000" dirty="0"/>
              <a:t>4. Aceptación expresa del control.</a:t>
            </a:r>
            <a:endParaRPr lang="es-ES" sz="2000" dirty="0"/>
          </a:p>
          <a:p>
            <a:r>
              <a:rPr lang="es-ES_tradnl" sz="2000" dirty="0"/>
              <a:t>5. Aceptación tácita. Vericuetos.</a:t>
            </a:r>
            <a:endParaRPr lang="es-ES" sz="2000" dirty="0"/>
          </a:p>
          <a:p>
            <a:r>
              <a:rPr lang="es-ES_tradnl" sz="2000" dirty="0"/>
              <a:t>6. Cuestionamientos, rechazos   y modulaciones. Doctrinas del “pasavante” y del margen de apreciación </a:t>
            </a:r>
            <a:r>
              <a:rPr lang="es-ES_tradnl" sz="2000" dirty="0" smtClean="0"/>
              <a:t>nacional.</a:t>
            </a:r>
            <a:endParaRPr lang="es-ES" sz="2000" dirty="0" smtClean="0"/>
          </a:p>
          <a:p>
            <a:r>
              <a:rPr lang="es-ES_tradnl" sz="2000" smtClean="0"/>
              <a:t>7</a:t>
            </a:r>
            <a:r>
              <a:rPr lang="es-ES_tradnl" sz="2000" dirty="0"/>
              <a:t>. El futuro del control de convencionalidad. Predicciones: maximización, estancamiento repliegues.</a:t>
            </a:r>
            <a:endParaRPr lang="es-ES" sz="2000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574</Words>
  <Application>Microsoft Office PowerPoint</Application>
  <PresentationFormat>Presentación en pantalla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CONTROL DE CONVENCIONALIDAD Desarrollo del módulo a cargo del Dr. Néstor Pedro Sagüés.</vt:lpstr>
      <vt:lpstr>Diapositiva 2</vt:lpstr>
      <vt:lpstr>El control judicial represivo de convencionalidad en la alternativa . </vt:lpstr>
      <vt:lpstr>El control judicial constructivo de convencionalidad En la alternativa .</vt:lpstr>
      <vt:lpstr>Otros agentes del control de convencionalidad en la alternativa .   </vt:lpstr>
      <vt:lpstr>5. Recepción nacional  del control de convencionalidad.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DE CONVENCIONALIDAD Desarrollo del módulo a cargo del Dr. Néstor Pedro Sagüés.</dc:title>
  <dc:creator>Usuario</dc:creator>
  <cp:lastModifiedBy>Usuario</cp:lastModifiedBy>
  <cp:revision>2</cp:revision>
  <dcterms:created xsi:type="dcterms:W3CDTF">2014-09-22T19:36:11Z</dcterms:created>
  <dcterms:modified xsi:type="dcterms:W3CDTF">2014-09-22T19:47:21Z</dcterms:modified>
</cp:coreProperties>
</file>